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5" r:id="rId1"/>
  </p:sldMasterIdLst>
  <p:sldIdLst>
    <p:sldId id="264" r:id="rId2"/>
    <p:sldId id="265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1277" y="1133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2229"/>
            <a:ext cx="6858000" cy="991823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725" y="3473216"/>
            <a:ext cx="4368902" cy="237799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725" y="5851205"/>
            <a:ext cx="4368902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5A2C-9D8B-4A7E-9A76-32E13FC92857}" type="datetimeFigureOut">
              <a:rPr lang="fr-FR" smtClean="0"/>
              <a:pPr/>
              <a:t>01/06/2021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52CF-B1CD-4031-9BAC-16C784A86B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95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880534"/>
            <a:ext cx="4835626" cy="4916311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1" y="6457245"/>
            <a:ext cx="483562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5A2C-9D8B-4A7E-9A76-32E13FC92857}" type="datetimeFigureOut">
              <a:rPr lang="fr-FR" smtClean="0"/>
              <a:pPr/>
              <a:t>01/06/2021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52CF-B1CD-4031-9BAC-16C784A86B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885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6" y="880533"/>
            <a:ext cx="4552950" cy="4365978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68454" y="5246512"/>
            <a:ext cx="4063795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1" y="6457245"/>
            <a:ext cx="483562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5A2C-9D8B-4A7E-9A76-32E13FC92857}" type="datetimeFigureOut">
              <a:rPr lang="fr-FR" smtClean="0"/>
              <a:pPr/>
              <a:t>01/06/2021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52CF-B1CD-4031-9BAC-16C784A86B7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304802" y="1141657"/>
            <a:ext cx="342900" cy="8446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02319" y="4169470"/>
            <a:ext cx="342900" cy="8446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9551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2790649"/>
            <a:ext cx="4835626" cy="3748998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1" y="6539647"/>
            <a:ext cx="483562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5A2C-9D8B-4A7E-9A76-32E13FC92857}" type="datetimeFigureOut">
              <a:rPr lang="fr-FR" smtClean="0"/>
              <a:pPr/>
              <a:t>01/06/2021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52CF-B1CD-4031-9BAC-16C784A86B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0792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6" y="880533"/>
            <a:ext cx="4552950" cy="4365978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81000" y="5796845"/>
            <a:ext cx="4835626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1" y="6539647"/>
            <a:ext cx="483562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5A2C-9D8B-4A7E-9A76-32E13FC92857}" type="datetimeFigureOut">
              <a:rPr lang="fr-FR" smtClean="0"/>
              <a:pPr/>
              <a:t>01/06/2021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52CF-B1CD-4031-9BAC-16C784A86B7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304802" y="1141657"/>
            <a:ext cx="342900" cy="8446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02319" y="4169470"/>
            <a:ext cx="342900" cy="8446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2629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762" y="880533"/>
            <a:ext cx="4830864" cy="4365978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81000" y="5796845"/>
            <a:ext cx="4835626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1" y="6539647"/>
            <a:ext cx="483562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5A2C-9D8B-4A7E-9A76-32E13FC92857}" type="datetimeFigureOut">
              <a:rPr lang="fr-FR" smtClean="0"/>
              <a:pPr/>
              <a:t>01/06/2021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52CF-B1CD-4031-9BAC-16C784A86B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66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5A2C-9D8B-4A7E-9A76-32E13FC92857}" type="datetimeFigureOut">
              <a:rPr lang="fr-FR" smtClean="0"/>
              <a:pPr/>
              <a:t>01/06/2021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52CF-B1CD-4031-9BAC-16C784A86B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9625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1816" y="880533"/>
            <a:ext cx="733918" cy="7585429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880533"/>
            <a:ext cx="3971334" cy="758542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5A2C-9D8B-4A7E-9A76-32E13FC92857}" type="datetimeFigureOut">
              <a:rPr lang="fr-FR" smtClean="0"/>
              <a:pPr/>
              <a:t>01/06/2021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52CF-B1CD-4031-9BAC-16C784A86B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58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5A2C-9D8B-4A7E-9A76-32E13FC92857}" type="datetimeFigureOut">
              <a:rPr lang="fr-FR" smtClean="0"/>
              <a:pPr/>
              <a:t>01/06/2021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52CF-B1CD-4031-9BAC-16C784A86B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374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3901253"/>
            <a:ext cx="4835626" cy="2638395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1" y="6539647"/>
            <a:ext cx="4835626" cy="12428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5A2C-9D8B-4A7E-9A76-32E13FC92857}" type="datetimeFigureOut">
              <a:rPr lang="fr-FR" smtClean="0"/>
              <a:pPr/>
              <a:t>01/06/2021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52CF-B1CD-4031-9BAC-16C784A86B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614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1" y="3120851"/>
            <a:ext cx="2353520" cy="560555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63109" y="3120852"/>
            <a:ext cx="2353519" cy="560556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5A2C-9D8B-4A7E-9A76-32E13FC92857}" type="datetimeFigureOut">
              <a:rPr lang="fr-FR" smtClean="0"/>
              <a:pPr/>
              <a:t>01/06/2021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52CF-B1CD-4031-9BAC-16C784A86B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110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108" y="3121419"/>
            <a:ext cx="2354413" cy="832379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108" y="3953799"/>
            <a:ext cx="2354413" cy="4772614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62216" y="3121419"/>
            <a:ext cx="2354410" cy="832379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62216" y="3953799"/>
            <a:ext cx="2354410" cy="4772614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5A2C-9D8B-4A7E-9A76-32E13FC92857}" type="datetimeFigureOut">
              <a:rPr lang="fr-FR" smtClean="0"/>
              <a:pPr/>
              <a:t>01/06/2021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52CF-B1CD-4031-9BAC-16C784A86B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6862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80534"/>
            <a:ext cx="4835626" cy="190782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5A2C-9D8B-4A7E-9A76-32E13FC92857}" type="datetimeFigureOut">
              <a:rPr lang="fr-FR" smtClean="0"/>
              <a:pPr/>
              <a:t>01/06/2021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52CF-B1CD-4031-9BAC-16C784A86B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30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5A2C-9D8B-4A7E-9A76-32E13FC92857}" type="datetimeFigureOut">
              <a:rPr lang="fr-FR" smtClean="0"/>
              <a:pPr/>
              <a:t>01/06/2021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52CF-B1CD-4031-9BAC-16C784A86B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95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164650"/>
            <a:ext cx="2168172" cy="1846673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7761" y="743780"/>
            <a:ext cx="2538867" cy="7982631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4011322"/>
            <a:ext cx="2168172" cy="37330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5A2C-9D8B-4A7E-9A76-32E13FC92857}" type="datetimeFigureOut">
              <a:rPr lang="fr-FR" smtClean="0"/>
              <a:pPr/>
              <a:t>01/06/2021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52CF-B1CD-4031-9BAC-16C784A86B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89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2" y="6934200"/>
            <a:ext cx="4835625" cy="818621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1000" y="880533"/>
            <a:ext cx="483562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2" y="7752822"/>
            <a:ext cx="4835625" cy="97359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C5A2C-9D8B-4A7E-9A76-32E13FC92857}" type="datetimeFigureOut">
              <a:rPr lang="fr-FR" smtClean="0"/>
              <a:pPr/>
              <a:t>01/06/2021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52CF-B1CD-4031-9BAC-16C784A86B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6401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2229"/>
            <a:ext cx="6858000" cy="991823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880534"/>
            <a:ext cx="4835626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3120852"/>
            <a:ext cx="483562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2887" y="8726413"/>
            <a:ext cx="512966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C5A2C-9D8B-4A7E-9A76-32E13FC92857}" type="datetimeFigureOut">
              <a:rPr lang="fr-FR" smtClean="0"/>
              <a:pPr/>
              <a:t>01/06/2021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1" y="8726413"/>
            <a:ext cx="3542407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2248" y="8726413"/>
            <a:ext cx="38437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7752CF-B1CD-4031-9BAC-16C784A86B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95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sdm.usmba.ac.ma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dm.usmba.ac.m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28600" y="7693938"/>
            <a:ext cx="4781550" cy="861774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 vendredi 04 /06/ 2021</a:t>
            </a:r>
            <a:endParaRPr kumimoji="0" lang="fr-FR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Salle de visioconférence de la Faculté des Sciences </a:t>
            </a:r>
            <a:r>
              <a:rPr kumimoji="0" lang="fr-FR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Dhar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El </a:t>
            </a:r>
            <a:r>
              <a:rPr kumimoji="0" lang="fr-FR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Mahraz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 descr="Logo bi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5200650" cy="83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logo amssnur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8300" y="685800"/>
            <a:ext cx="2285998" cy="1009650"/>
          </a:xfrm>
          <a:prstGeom prst="rect">
            <a:avLst/>
          </a:prstGeom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52400" y="4252786"/>
            <a:ext cx="5334000" cy="10772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REGLEMENTATION DE L'UTILISATION DES RAYONNEMENTS IONISANTS, DE LA SURETE ET DE LA SECURITE NUCLEAIRE </a:t>
            </a:r>
            <a:endParaRPr kumimoji="0" lang="fr-FR" sz="5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AU MAROC</a:t>
            </a:r>
            <a:endParaRPr kumimoji="0" lang="fr-FR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-114300" y="1799361"/>
            <a:ext cx="5715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l‘Université Sidi Mohamed Ben </a:t>
            </a:r>
            <a:r>
              <a:rPr kumimoji="0" lang="fr-FR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Abdellah</a:t>
            </a:r>
            <a:r>
              <a:rPr kumimoji="0" lang="fr-FR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, </a:t>
            </a:r>
            <a:endParaRPr kumimoji="0" lang="fr-FR" sz="5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haroni" pitchFamily="2" charset="-79"/>
              <a:cs typeface="Aharoni" pitchFamily="2" charset="-79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le Centre des Etudes Doctorales Sciences, Techniques et Sciences Médicales  de l’Université et le Groupe de Génie Nucléaire membre du Laboratoire d'Ingénierie, </a:t>
            </a:r>
            <a:endParaRPr kumimoji="0" lang="fr-FR" sz="5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haroni" pitchFamily="2" charset="-79"/>
              <a:cs typeface="Aharoni" pitchFamily="2" charset="-79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Modélisation et Analyse des Systèmes (LIMAS)</a:t>
            </a:r>
            <a:endParaRPr kumimoji="0" lang="fr-FR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1450" y="3176885"/>
            <a:ext cx="523875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b="1" dirty="0" smtClean="0"/>
              <a:t>ORGANISENT UNE JOURNEE</a:t>
            </a:r>
          </a:p>
          <a:p>
            <a:pPr algn="ctr"/>
            <a:r>
              <a:rPr lang="fr-FR" b="1" dirty="0" smtClean="0"/>
              <a:t>CONFERENCE SUR LA THEMATIQUE </a:t>
            </a:r>
            <a:endParaRPr lang="fr-FR" dirty="0"/>
          </a:p>
        </p:txBody>
      </p:sp>
      <p:pic>
        <p:nvPicPr>
          <p:cNvPr id="13" name="Image 12" descr="khama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850" y="5434013"/>
            <a:ext cx="1543050" cy="14430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Image 13" descr="mrabe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95500" y="5467350"/>
            <a:ext cx="1543050" cy="15049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1950" y="9298939"/>
            <a:ext cx="396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1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BP 1796 Fès-Atlas, Maroc – </a:t>
            </a:r>
            <a:endParaRPr kumimoji="0" lang="fr-FR" sz="5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1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Tél. : 212 35 64 23 98– Fax : 212 35 64 25 00 – </a:t>
            </a:r>
            <a:endParaRPr kumimoji="0" lang="fr-FR" sz="5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1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Site web : </a:t>
            </a:r>
            <a:r>
              <a:rPr kumimoji="0" lang="en-GB" sz="1200" b="0" i="1" u="none" strike="noStrike" cap="none" normalizeH="0" baseline="0" dirty="0" err="1" smtClean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6"/>
              </a:rPr>
              <a:t>www.fsdm.usmba.ac.ma</a:t>
            </a:r>
            <a:endParaRPr kumimoji="0" lang="fr-FR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924637" y="6978032"/>
            <a:ext cx="178513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/>
              <a:t>Pr. Mohammed </a:t>
            </a:r>
            <a:r>
              <a:rPr lang="fr-FR" sz="1050" b="1" dirty="0" err="1" smtClean="0"/>
              <a:t>Benlemlih</a:t>
            </a:r>
            <a:r>
              <a:rPr lang="fr-FR" sz="1050" b="1" dirty="0" smtClean="0"/>
              <a:t> Doyen de l’FSDM</a:t>
            </a:r>
            <a:endParaRPr lang="fr-FR" sz="1050" b="1" dirty="0"/>
          </a:p>
        </p:txBody>
      </p:sp>
      <p:sp>
        <p:nvSpPr>
          <p:cNvPr id="18" name="ZoneTexte 17"/>
          <p:cNvSpPr txBox="1"/>
          <p:nvPr/>
        </p:nvSpPr>
        <p:spPr>
          <a:xfrm>
            <a:off x="247313" y="7017144"/>
            <a:ext cx="17145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/>
              <a:t>Dr. </a:t>
            </a:r>
            <a:r>
              <a:rPr lang="fr-FR" sz="1050" b="1" dirty="0" err="1" smtClean="0"/>
              <a:t>Khammar</a:t>
            </a:r>
            <a:r>
              <a:rPr lang="fr-FR" sz="1050" b="1" dirty="0" smtClean="0"/>
              <a:t> </a:t>
            </a:r>
            <a:r>
              <a:rPr lang="fr-FR" sz="1050" b="1" dirty="0" err="1" smtClean="0"/>
              <a:t>Mrabit</a:t>
            </a:r>
            <a:r>
              <a:rPr lang="fr-FR" sz="1050" b="1" dirty="0" smtClean="0"/>
              <a:t>,  DG </a:t>
            </a:r>
            <a:r>
              <a:rPr lang="fr-FR" sz="1050" b="1" dirty="0" err="1" smtClean="0"/>
              <a:t>AMSSNuR</a:t>
            </a:r>
            <a:endParaRPr lang="fr-FR" sz="1050" b="1" dirty="0"/>
          </a:p>
        </p:txBody>
      </p:sp>
      <p:sp>
        <p:nvSpPr>
          <p:cNvPr id="19" name="ZoneTexte 18"/>
          <p:cNvSpPr txBox="1"/>
          <p:nvPr/>
        </p:nvSpPr>
        <p:spPr>
          <a:xfrm>
            <a:off x="2262229" y="7009052"/>
            <a:ext cx="17145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/>
              <a:t>Pr. </a:t>
            </a:r>
            <a:r>
              <a:rPr lang="fr-FR" sz="1050" b="1" dirty="0" err="1" smtClean="0"/>
              <a:t>Radouane</a:t>
            </a:r>
            <a:r>
              <a:rPr lang="fr-FR" sz="1050" b="1" dirty="0" smtClean="0"/>
              <a:t> </a:t>
            </a:r>
            <a:r>
              <a:rPr lang="fr-FR" sz="1050" b="1" dirty="0" err="1" smtClean="0"/>
              <a:t>Mrabet</a:t>
            </a:r>
            <a:r>
              <a:rPr lang="fr-FR" sz="1050" b="1" dirty="0" smtClean="0"/>
              <a:t> Président de l’USMBA</a:t>
            </a:r>
            <a:endParaRPr lang="fr-FR" sz="1050" b="1" dirty="0"/>
          </a:p>
        </p:txBody>
      </p:sp>
      <p:pic>
        <p:nvPicPr>
          <p:cNvPr id="20" name="Image 19" descr="benlemlih2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73187" y="5389296"/>
            <a:ext cx="1578159" cy="152502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2038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594784"/>
            <a:ext cx="4835626" cy="586316"/>
          </a:xfrm>
        </p:spPr>
        <p:txBody>
          <a:bodyPr>
            <a:normAutofit/>
          </a:bodyPr>
          <a:lstStyle/>
          <a:p>
            <a:r>
              <a:rPr lang="fr-FR" sz="2800" b="1" i="1" dirty="0" smtClean="0"/>
              <a:t>Programme de la Journée</a:t>
            </a:r>
            <a:endParaRPr lang="fr-FR" sz="2800" b="1" i="1" dirty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02220" y="1735536"/>
            <a:ext cx="471754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900113" algn="l"/>
                <a:tab pos="990600" algn="l"/>
              </a:tabLst>
            </a:pPr>
            <a:r>
              <a:rPr lang="fr-FR" sz="1200" b="1" dirty="0" smtClean="0">
                <a:solidFill>
                  <a:srgbClr val="1D2228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8h00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: </a:t>
            </a:r>
            <a:r>
              <a:rPr lang="fr-FR" sz="1200" dirty="0" smtClean="0">
                <a:solidFill>
                  <a:srgbClr val="1D2228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Accueil des participants</a:t>
            </a:r>
          </a:p>
          <a:p>
            <a:pPr marL="0" marR="0" lvl="0" indent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900113" algn="l"/>
                <a:tab pos="990600" algn="l"/>
              </a:tabLst>
            </a:pPr>
            <a:r>
              <a:rPr lang="fr-FR" sz="1200" b="1" dirty="0" smtClean="0">
                <a:solidFill>
                  <a:srgbClr val="1D2228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9h00 - 9h30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	: </a:t>
            </a:r>
            <a:r>
              <a:rPr lang="fr-FR" sz="1200" dirty="0" smtClean="0">
                <a:solidFill>
                  <a:srgbClr val="1D2228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Mot de Mr le président </a:t>
            </a:r>
          </a:p>
          <a:p>
            <a:pPr marL="0" marR="0" lvl="0" indent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0113" algn="l"/>
                <a:tab pos="990600" algn="l"/>
              </a:tabLst>
            </a:pPr>
            <a:r>
              <a:rPr lang="fr-FR" sz="1200" dirty="0" smtClean="0">
                <a:solidFill>
                  <a:srgbClr val="1D2228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  Mot de Mr le Doyen</a:t>
            </a:r>
          </a:p>
          <a:p>
            <a:pPr marL="0" marR="0" lvl="0" indent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0113" algn="l"/>
                <a:tab pos="990600" algn="l"/>
              </a:tabLst>
            </a:pPr>
            <a:r>
              <a:rPr lang="fr-FR" sz="1200" dirty="0" smtClean="0">
                <a:solidFill>
                  <a:srgbClr val="1D2228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  	  Mot du comité d’organisation</a:t>
            </a:r>
          </a:p>
          <a:p>
            <a:pPr marL="0" marR="0" lvl="0" indent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900113" algn="l"/>
                <a:tab pos="990600" algn="l"/>
              </a:tabLst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9h30-10h30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	: La situation du secteur nucléaire et radiologique dans          notre pays (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Dr. </a:t>
            </a:r>
            <a:r>
              <a:rPr kumimoji="0" lang="fr-FR" sz="1200" b="1" i="0" u="none" strike="noStrike" cap="none" normalizeH="0" baseline="0" dirty="0" err="1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Khammar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1200" b="1" i="0" u="none" strike="noStrike" cap="none" normalizeH="0" baseline="0" dirty="0" err="1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Mrabit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DG/</a:t>
            </a:r>
            <a:r>
              <a:rPr kumimoji="0" lang="fr-FR" sz="1200" b="1" i="0" u="none" strike="noStrike" cap="none" normalizeH="0" baseline="0" dirty="0" err="1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AMSSNuR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fr-FR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900113" algn="l"/>
                <a:tab pos="990600" algn="l"/>
              </a:tabLst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10h30-11h00 :</a:t>
            </a:r>
            <a:r>
              <a:rPr lang="fr-FR" sz="1200" dirty="0" smtClean="0">
                <a:solidFill>
                  <a:srgbClr val="1D2228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 cadre législatif et réglementaire national et international de la  protection des travailleurs, du public et de l'environnement contre les rayonnements ionisants (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Mlle </a:t>
            </a:r>
            <a:r>
              <a:rPr kumimoji="0" lang="fr-FR" sz="1200" b="1" i="0" u="none" strike="noStrike" cap="none" normalizeH="0" baseline="0" dirty="0" err="1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Wiam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1200" b="1" i="0" u="none" strike="noStrike" cap="none" normalizeH="0" baseline="0" dirty="0" err="1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Chafi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SRPE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:</a:t>
            </a:r>
            <a:r>
              <a:rPr kumimoji="0" lang="fr-FR" sz="1200" b="0" i="0" u="none" strike="noStrike" cap="none" normalizeH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Département Sûreté Radiologique et Protection de l’Environnement) ;</a:t>
            </a:r>
            <a:endParaRPr kumimoji="0" lang="fr-FR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900113" algn="l"/>
                <a:tab pos="990600" algn="l"/>
              </a:tabLst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11h00-11h30 	: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 cadre législatif et réglementaire national et international relatif à la sécurité et les garanties nucléaires (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Mlle </a:t>
            </a:r>
            <a:r>
              <a:rPr kumimoji="0" lang="fr-FR" sz="1200" b="1" i="0" u="none" strike="noStrike" cap="none" normalizeH="0" baseline="0" dirty="0" err="1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Assia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1200" b="1" i="0" u="none" strike="noStrike" cap="none" normalizeH="0" baseline="0" dirty="0" err="1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Lasfar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SNGN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: Département Sécurité et Garanties Nucléaires) ;</a:t>
            </a:r>
            <a:endParaRPr kumimoji="0" lang="fr-FR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900113" algn="l"/>
                <a:tab pos="990600" algn="l"/>
              </a:tabLst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11h30-12h00	: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 cadre législatif et réglementaire relatif à la sûreté                                   nucléaire et la sûreté de la gestion des déchets radioactifs (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Mr. </a:t>
            </a:r>
            <a:r>
              <a:rPr kumimoji="0" lang="fr-FR" sz="1200" b="1" i="0" u="none" strike="noStrike" cap="none" normalizeH="0" baseline="0" dirty="0" err="1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Youness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El Fassi, SNDR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: Département Sûreté Nucléaire et Déchets Radioactifs)</a:t>
            </a:r>
            <a:endParaRPr kumimoji="0" lang="fr-FR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900113" algn="l"/>
                <a:tab pos="990600" algn="l"/>
              </a:tabLst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12h00-12h30 :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 gestion des situations d’urgence nucléaire ou radiologique (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Mlle Samia </a:t>
            </a:r>
            <a:r>
              <a:rPr kumimoji="0" lang="fr-FR" sz="1200" b="1" i="0" u="none" strike="noStrike" cap="none" normalizeH="0" baseline="0" dirty="0" err="1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Lafridi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 SUNR 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Unité Urgence Nucléaires et Radiologiques).</a:t>
            </a:r>
            <a:endParaRPr kumimoji="0" lang="fr-FR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900113" algn="l"/>
                <a:tab pos="990600" algn="l"/>
              </a:tabLst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12h30-13h30 :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1D2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Débat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361950" y="9259669"/>
            <a:ext cx="396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1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BP 1796 Fès-Atlas, Maroc – </a:t>
            </a:r>
            <a:endParaRPr kumimoji="0" lang="fr-FR" sz="5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1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Tél. : 212 35 64 23 98– Fax : 212 35 64 25 00 – </a:t>
            </a:r>
            <a:endParaRPr kumimoji="0" lang="fr-FR" sz="5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1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Site web : </a:t>
            </a:r>
            <a:r>
              <a:rPr kumimoji="0" lang="en-GB" sz="1200" b="0" i="1" u="none" strike="noStrike" cap="none" normalizeH="0" baseline="0" dirty="0" err="1" smtClean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www.fsdm.usmba.ac.ma</a:t>
            </a:r>
            <a:endParaRPr kumimoji="0" lang="fr-FR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707</TotalTime>
  <Words>123</Words>
  <Application>Microsoft Office PowerPoint</Application>
  <PresentationFormat>Format A4 (210 x 297 mm)</PresentationFormat>
  <Paragraphs>29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Facette</vt:lpstr>
      <vt:lpstr>Présentation PowerPoint</vt:lpstr>
      <vt:lpstr>Programme de la Journée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en événementiel sportif</dc:title>
  <dc:creator>Mr.Hicham</dc:creator>
  <cp:lastModifiedBy>Mohammed El hassouni</cp:lastModifiedBy>
  <cp:revision>103</cp:revision>
  <dcterms:created xsi:type="dcterms:W3CDTF">2021-03-02T22:03:37Z</dcterms:created>
  <dcterms:modified xsi:type="dcterms:W3CDTF">2021-06-01T10:49:19Z</dcterms:modified>
</cp:coreProperties>
</file>